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Corsiva"/>
      <p:regular r:id="rId29"/>
      <p:bold r:id="rId30"/>
      <p:italic r:id="rId31"/>
      <p:boldItalic r:id="rId32"/>
    </p:embeddedFont>
    <p:embeddedFont>
      <p:font typeface="Lobster Two"/>
      <p:regular r:id="rId33"/>
      <p:bold r:id="rId34"/>
      <p:italic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Chewy"/>
      <p:regular r:id="rId41"/>
    </p:embeddedFont>
    <p:embeddedFont>
      <p:font typeface="Lobster"/>
      <p:regular r:id="rId42"/>
    </p:embeddedFont>
    <p:embeddedFont>
      <p:font typeface="Syncopate"/>
      <p:regular r:id="rId43"/>
      <p:bold r:id="rId44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6FFD8117-3261-4E35-9B02-D7DE26594C6F}">
  <a:tblStyle styleId="{6FFD8117-3261-4E35-9B02-D7DE26594C6F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A768DCC1-7EBC-4A88-A7CB-487EFDDB0037}" styleName="Table_1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4.xml"/><Relationship Id="rId42" Type="http://schemas.openxmlformats.org/officeDocument/2006/relationships/font" Target="fonts/Lobster-regular.fntdata"/><Relationship Id="rId41" Type="http://schemas.openxmlformats.org/officeDocument/2006/relationships/font" Target="fonts/Chewy-regular.fntdata"/><Relationship Id="rId22" Type="http://schemas.openxmlformats.org/officeDocument/2006/relationships/slide" Target="slides/slide16.xml"/><Relationship Id="rId44" Type="http://schemas.openxmlformats.org/officeDocument/2006/relationships/font" Target="fonts/Syncopate-bold.fntdata"/><Relationship Id="rId21" Type="http://schemas.openxmlformats.org/officeDocument/2006/relationships/slide" Target="slides/slide15.xml"/><Relationship Id="rId43" Type="http://schemas.openxmlformats.org/officeDocument/2006/relationships/font" Target="fonts/Syncopate-regular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orsiv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orsiva-italic.fntdata"/><Relationship Id="rId30" Type="http://schemas.openxmlformats.org/officeDocument/2006/relationships/font" Target="fonts/Corsiva-bold.fntdata"/><Relationship Id="rId11" Type="http://schemas.openxmlformats.org/officeDocument/2006/relationships/slide" Target="slides/slide5.xml"/><Relationship Id="rId33" Type="http://schemas.openxmlformats.org/officeDocument/2006/relationships/font" Target="fonts/LobsterTwo-regular.fntdata"/><Relationship Id="rId10" Type="http://schemas.openxmlformats.org/officeDocument/2006/relationships/slide" Target="slides/slide4.xml"/><Relationship Id="rId32" Type="http://schemas.openxmlformats.org/officeDocument/2006/relationships/font" Target="fonts/Corsiva-boldItalic.fntdata"/><Relationship Id="rId13" Type="http://schemas.openxmlformats.org/officeDocument/2006/relationships/slide" Target="slides/slide7.xml"/><Relationship Id="rId35" Type="http://schemas.openxmlformats.org/officeDocument/2006/relationships/font" Target="fonts/LobsterTwo-italic.fntdata"/><Relationship Id="rId12" Type="http://schemas.openxmlformats.org/officeDocument/2006/relationships/slide" Target="slides/slide6.xml"/><Relationship Id="rId34" Type="http://schemas.openxmlformats.org/officeDocument/2006/relationships/font" Target="fonts/LobsterTwo-bold.fntdata"/><Relationship Id="rId15" Type="http://schemas.openxmlformats.org/officeDocument/2006/relationships/slide" Target="slides/slide9.xml"/><Relationship Id="rId37" Type="http://schemas.openxmlformats.org/officeDocument/2006/relationships/font" Target="fonts/Roboto-regular.fntdata"/><Relationship Id="rId14" Type="http://schemas.openxmlformats.org/officeDocument/2006/relationships/slide" Target="slides/slide8.xml"/><Relationship Id="rId36" Type="http://schemas.openxmlformats.org/officeDocument/2006/relationships/font" Target="fonts/LobsterTwo-boldItalic.fntdata"/><Relationship Id="rId17" Type="http://schemas.openxmlformats.org/officeDocument/2006/relationships/slide" Target="slides/slide11.xml"/><Relationship Id="rId39" Type="http://schemas.openxmlformats.org/officeDocument/2006/relationships/font" Target="fonts/Roboto-italic.fntdata"/><Relationship Id="rId16" Type="http://schemas.openxmlformats.org/officeDocument/2006/relationships/slide" Target="slides/slide10.xml"/><Relationship Id="rId38" Type="http://schemas.openxmlformats.org/officeDocument/2006/relationships/font" Target="fonts/Roboto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0" name="Shape 1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Shape 15"/>
          <p:cNvSpPr txBox="1"/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0" name="Shape 7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Shape 75"/>
          <p:cNvSpPr txBox="1"/>
          <p:nvPr>
            <p:ph type="title"/>
          </p:nvPr>
        </p:nvSpPr>
        <p:spPr>
          <a:xfrm>
            <a:off x="311700" y="1256050"/>
            <a:ext cx="8520599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3369225"/>
            <a:ext cx="8520599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5200"/>
            </a:lvl1pPr>
            <a:lvl2pPr rtl="0" algn="ctr">
              <a:spcBef>
                <a:spcPts val="0"/>
              </a:spcBef>
              <a:buSzPct val="100000"/>
              <a:defRPr sz="5200"/>
            </a:lvl2pPr>
            <a:lvl3pPr rtl="0" algn="ctr">
              <a:spcBef>
                <a:spcPts val="0"/>
              </a:spcBef>
              <a:buSzPct val="100000"/>
              <a:defRPr sz="5200"/>
            </a:lvl3pPr>
            <a:lvl4pPr rtl="0" algn="ctr">
              <a:spcBef>
                <a:spcPts val="0"/>
              </a:spcBef>
              <a:buSzPct val="100000"/>
              <a:defRPr sz="5200"/>
            </a:lvl4pPr>
            <a:lvl5pPr rtl="0" algn="ctr">
              <a:spcBef>
                <a:spcPts val="0"/>
              </a:spcBef>
              <a:buSzPct val="100000"/>
              <a:defRPr sz="5200"/>
            </a:lvl5pPr>
            <a:lvl6pPr rtl="0" algn="ctr">
              <a:spcBef>
                <a:spcPts val="0"/>
              </a:spcBef>
              <a:buSzPct val="100000"/>
              <a:defRPr sz="5200"/>
            </a:lvl6pPr>
            <a:lvl7pPr rtl="0" algn="ctr">
              <a:spcBef>
                <a:spcPts val="0"/>
              </a:spcBef>
              <a:buSzPct val="100000"/>
              <a:defRPr sz="5200"/>
            </a:lvl7pPr>
            <a:lvl8pPr rtl="0" algn="ctr">
              <a:spcBef>
                <a:spcPts val="0"/>
              </a:spcBef>
              <a:buSzPct val="100000"/>
              <a:defRPr sz="5200"/>
            </a:lvl8pPr>
            <a:lvl9pPr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SzPct val="100000"/>
              <a:defRPr sz="3600"/>
            </a:lvl1pPr>
            <a:lvl2pPr rtl="0" algn="ctr">
              <a:spcBef>
                <a:spcPts val="0"/>
              </a:spcBef>
              <a:buSzPct val="100000"/>
              <a:defRPr sz="3600"/>
            </a:lvl2pPr>
            <a:lvl3pPr rtl="0" algn="ctr">
              <a:spcBef>
                <a:spcPts val="0"/>
              </a:spcBef>
              <a:buSzPct val="100000"/>
              <a:defRPr sz="3600"/>
            </a:lvl3pPr>
            <a:lvl4pPr rtl="0" algn="ctr">
              <a:spcBef>
                <a:spcPts val="0"/>
              </a:spcBef>
              <a:buSzPct val="100000"/>
              <a:defRPr sz="3600"/>
            </a:lvl4pPr>
            <a:lvl5pPr rtl="0" algn="ctr">
              <a:spcBef>
                <a:spcPts val="0"/>
              </a:spcBef>
              <a:buSzPct val="100000"/>
              <a:defRPr sz="3600"/>
            </a:lvl5pPr>
            <a:lvl6pPr rtl="0" algn="ctr">
              <a:spcBef>
                <a:spcPts val="0"/>
              </a:spcBef>
              <a:buSzPct val="100000"/>
              <a:defRPr sz="3600"/>
            </a:lvl6pPr>
            <a:lvl7pPr rtl="0" algn="ctr">
              <a:spcBef>
                <a:spcPts val="0"/>
              </a:spcBef>
              <a:buSzPct val="100000"/>
              <a:defRPr sz="3600"/>
            </a:lvl7pPr>
            <a:lvl8pPr rtl="0" algn="ctr">
              <a:spcBef>
                <a:spcPts val="0"/>
              </a:spcBef>
              <a:buSzPct val="100000"/>
              <a:defRPr sz="3600"/>
            </a:lvl8pPr>
            <a:lvl9pPr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200"/>
            </a:lvl1pPr>
            <a:lvl2pPr rtl="0" algn="ctr">
              <a:spcBef>
                <a:spcPts val="0"/>
              </a:spcBef>
              <a:buSzPct val="100000"/>
              <a:defRPr sz="4200"/>
            </a:lvl2pPr>
            <a:lvl3pPr rtl="0" algn="ctr">
              <a:spcBef>
                <a:spcPts val="0"/>
              </a:spcBef>
              <a:buSzPct val="100000"/>
              <a:defRPr sz="4200"/>
            </a:lvl3pPr>
            <a:lvl4pPr rtl="0" algn="ctr">
              <a:spcBef>
                <a:spcPts val="0"/>
              </a:spcBef>
              <a:buSzPct val="100000"/>
              <a:defRPr sz="4200"/>
            </a:lvl4pPr>
            <a:lvl5pPr rtl="0" algn="ctr">
              <a:spcBef>
                <a:spcPts val="0"/>
              </a:spcBef>
              <a:buSzPct val="100000"/>
              <a:defRPr sz="4200"/>
            </a:lvl5pPr>
            <a:lvl6pPr rtl="0" algn="ctr">
              <a:spcBef>
                <a:spcPts val="0"/>
              </a:spcBef>
              <a:buSzPct val="100000"/>
              <a:defRPr sz="4200"/>
            </a:lvl6pPr>
            <a:lvl7pPr rtl="0" algn="ctr">
              <a:spcBef>
                <a:spcPts val="0"/>
              </a:spcBef>
              <a:buSzPct val="100000"/>
              <a:defRPr sz="4200"/>
            </a:lvl7pPr>
            <a:lvl8pPr rtl="0" algn="ctr">
              <a:spcBef>
                <a:spcPts val="0"/>
              </a:spcBef>
              <a:buSzPct val="100000"/>
              <a:defRPr sz="4200"/>
            </a:lvl8pPr>
            <a:lvl9pPr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32" name="Shape 132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33" name="Shape 133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9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0" name="Shape 20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Shape 25"/>
          <p:cNvSpPr txBox="1"/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12000"/>
            </a:lvl1pPr>
            <a:lvl2pPr rtl="0" algn="ctr">
              <a:spcBef>
                <a:spcPts val="0"/>
              </a:spcBef>
              <a:buSzPct val="100000"/>
              <a:defRPr sz="12000"/>
            </a:lvl2pPr>
            <a:lvl3pPr rtl="0" algn="ctr">
              <a:spcBef>
                <a:spcPts val="0"/>
              </a:spcBef>
              <a:buSzPct val="100000"/>
              <a:defRPr sz="12000"/>
            </a:lvl3pPr>
            <a:lvl4pPr rtl="0" algn="ctr">
              <a:spcBef>
                <a:spcPts val="0"/>
              </a:spcBef>
              <a:buSzPct val="100000"/>
              <a:defRPr sz="12000"/>
            </a:lvl4pPr>
            <a:lvl5pPr rtl="0" algn="ctr">
              <a:spcBef>
                <a:spcPts val="0"/>
              </a:spcBef>
              <a:buSzPct val="100000"/>
              <a:defRPr sz="12000"/>
            </a:lvl5pPr>
            <a:lvl6pPr rtl="0" algn="ctr">
              <a:spcBef>
                <a:spcPts val="0"/>
              </a:spcBef>
              <a:buSzPct val="100000"/>
              <a:defRPr sz="12000"/>
            </a:lvl6pPr>
            <a:lvl7pPr rtl="0" algn="ctr">
              <a:spcBef>
                <a:spcPts val="0"/>
              </a:spcBef>
              <a:buSzPct val="100000"/>
              <a:defRPr sz="12000"/>
            </a:lvl7pPr>
            <a:lvl8pPr rtl="0" algn="ctr">
              <a:spcBef>
                <a:spcPts val="0"/>
              </a:spcBef>
              <a:buSzPct val="100000"/>
              <a:defRPr sz="12000"/>
            </a:lvl8pPr>
            <a:lvl9pPr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Shape 28"/>
          <p:cNvGrpSpPr/>
          <p:nvPr/>
        </p:nvGrpSpPr>
        <p:grpSpPr>
          <a:xfrm>
            <a:off x="0" y="3903669"/>
            <a:ext cx="9144000" cy="1239924"/>
            <a:chOff x="0" y="3903669"/>
            <a:chExt cx="9144000" cy="1239924"/>
          </a:xfrm>
        </p:grpSpPr>
        <p:sp>
          <p:nvSpPr>
            <p:cNvPr id="29" name="Shape 29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6181162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1465804"/>
            <a:ext cx="2807999" cy="310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1" name="Shape 5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Shape 5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4572000" y="-1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0" name="Shape 6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Shape 61"/>
          <p:cNvSpPr txBox="1"/>
          <p:nvPr>
            <p:ph type="title"/>
          </p:nvPr>
        </p:nvSpPr>
        <p:spPr>
          <a:xfrm>
            <a:off x="265500" y="1151100"/>
            <a:ext cx="4045199" cy="1564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265500" y="2769001"/>
            <a:ext cx="4045199" cy="1269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jp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jpg"/><Relationship Id="rId4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Relationship Id="rId4" Type="http://schemas.openxmlformats.org/officeDocument/2006/relationships/hyperlink" Target="http://www.edutopia.org/article/mobile-learning-resources" TargetMode="External"/><Relationship Id="rId5" Type="http://schemas.openxmlformats.org/officeDocument/2006/relationships/hyperlink" Target="http://www.worldwidelearn.com/elearning-essentials/elearning-benefits.htm" TargetMode="External"/><Relationship Id="rId6" Type="http://schemas.openxmlformats.org/officeDocument/2006/relationships/hyperlink" Target="http://www.elearningindustry.com/" TargetMode="External"/><Relationship Id="rId7" Type="http://schemas.openxmlformats.org/officeDocument/2006/relationships/hyperlink" Target="http://www.opencolleges.edu.au/informed/features/how-educators-are-practicing-mobile-learning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3825" y="397250"/>
            <a:ext cx="2236326" cy="12123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276000" y="1691950"/>
            <a:ext cx="85920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000">
                <a:latin typeface="Lobster"/>
                <a:ea typeface="Lobster"/>
                <a:cs typeface="Lobster"/>
                <a:sym typeface="Lobster"/>
              </a:rPr>
              <a:t>E-Learning vs Mobile Learning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341325" y="2507050"/>
            <a:ext cx="8526600" cy="229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 algn="ctr">
              <a:spcBef>
                <a:spcPts val="0"/>
              </a:spcBef>
              <a:buSzPct val="100000"/>
              <a:buFont typeface="Comic Sans MS"/>
              <a:buChar char="★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Muhammad Zulhazman bin Hazli  		A153116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ctr">
              <a:spcBef>
                <a:spcPts val="0"/>
              </a:spcBef>
              <a:buSzPct val="100000"/>
              <a:buFont typeface="Comic Sans MS"/>
              <a:buChar char="★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Muhammad Afif bin Nor Hassim 		A153212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ctr">
              <a:spcBef>
                <a:spcPts val="0"/>
              </a:spcBef>
              <a:buSzPct val="100000"/>
              <a:buFont typeface="Comic Sans MS"/>
              <a:buChar char="★"/>
            </a:pPr>
            <a:r>
              <a:rPr lang="en" sz="1600">
                <a:latin typeface="Comic Sans MS"/>
                <a:ea typeface="Comic Sans MS"/>
                <a:cs typeface="Comic Sans MS"/>
                <a:sym typeface="Comic Sans MS"/>
              </a:rPr>
              <a:t>Marya Hasnah binti Ruslee			A154900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i="1" lang="en" sz="1600"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                        </a:t>
            </a:r>
            <a:br>
              <a:rPr i="1" lang="en" sz="160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i="1" lang="en" sz="1600"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                                          GE1155 - Computer In Education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247150" y="583125"/>
            <a:ext cx="8008500" cy="618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Why e-learning and mobile-learning?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988650" y="1404400"/>
            <a:ext cx="5390700" cy="291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Lower costs</a:t>
            </a: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Faster delivery</a:t>
            </a: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effective learning</a:t>
            </a: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Lower environmental impact</a:t>
            </a: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24/7 accessibility</a:t>
            </a:r>
          </a:p>
          <a:p>
            <a:pPr indent="-342900" lvl="0" marL="45720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Enhanced collaboration and reachable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1858800" y="961050"/>
            <a:ext cx="5426399" cy="6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latin typeface="Chewy"/>
                <a:ea typeface="Chewy"/>
                <a:cs typeface="Chewy"/>
                <a:sym typeface="Chewy"/>
              </a:rPr>
              <a:t>Who may use this technique?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2939525" y="1865975"/>
            <a:ext cx="2709899" cy="16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buSzPct val="100000"/>
              <a:buChar char="❏"/>
            </a:pPr>
            <a:r>
              <a:rPr lang="en" sz="1800"/>
              <a:t>Disable people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buSzPct val="100000"/>
              <a:buChar char="❏"/>
            </a:pPr>
            <a:r>
              <a:rPr lang="en" sz="1800"/>
              <a:t>New generation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buSzPct val="100000"/>
              <a:buChar char="❏"/>
            </a:pPr>
            <a:r>
              <a:rPr lang="en" sz="1800"/>
              <a:t>Employer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 b="0" l="2075" r="0" t="3883"/>
          <a:stretch/>
        </p:blipFill>
        <p:spPr>
          <a:xfrm rot="14">
            <a:off x="5164450" y="2583081"/>
            <a:ext cx="3352574" cy="2136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/>
        </p:nvSpPr>
        <p:spPr>
          <a:xfrm>
            <a:off x="841825" y="1051525"/>
            <a:ext cx="7073699" cy="63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latin typeface="Chewy"/>
                <a:ea typeface="Chewy"/>
                <a:cs typeface="Chewy"/>
                <a:sym typeface="Chewy"/>
              </a:rPr>
              <a:t>Where it can be implemented?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3201900" y="2029050"/>
            <a:ext cx="3554100" cy="16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buSzPct val="100000"/>
              <a:buChar char="❏"/>
            </a:pPr>
            <a:r>
              <a:rPr lang="en" sz="1800"/>
              <a:t>Schools 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buSzPct val="100000"/>
              <a:buChar char="❏"/>
            </a:pPr>
            <a:r>
              <a:rPr lang="en" sz="1800"/>
              <a:t>Higher education institution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buSzPct val="100000"/>
              <a:buChar char="❏"/>
            </a:pPr>
            <a:r>
              <a:rPr lang="en" sz="1800"/>
              <a:t>Corporate sector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3675" y="825325"/>
            <a:ext cx="7336649" cy="29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 rot="-1002">
            <a:off x="11" y="1749206"/>
            <a:ext cx="72072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latin typeface="Chewy"/>
                <a:ea typeface="Chewy"/>
                <a:cs typeface="Chewy"/>
                <a:sym typeface="Chewy"/>
              </a:rPr>
              <a:t>ADVANTAGES &amp; DISADVANTAGES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2235450" y="291575"/>
            <a:ext cx="43200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>
                <a:latin typeface="Lobster"/>
                <a:ea typeface="Lobster"/>
                <a:cs typeface="Lobster"/>
                <a:sym typeface="Lobster"/>
              </a:rPr>
              <a:t>ADVANTAGES</a:t>
            </a:r>
          </a:p>
        </p:txBody>
      </p:sp>
      <p:graphicFrame>
        <p:nvGraphicFramePr>
          <p:cNvPr id="212" name="Shape 212"/>
          <p:cNvGraphicFramePr/>
          <p:nvPr/>
        </p:nvGraphicFramePr>
        <p:xfrm>
          <a:off x="572875" y="1005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{6FFD8117-3261-4E35-9B02-D7DE26594C6F}</a:tableStyleId>
              </a:tblPr>
              <a:tblGrid>
                <a:gridCol w="3999125"/>
                <a:gridCol w="3999125"/>
              </a:tblGrid>
              <a:tr h="536875"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latin typeface="Corsiva"/>
                          <a:ea typeface="Corsiva"/>
                          <a:cs typeface="Corsiva"/>
                          <a:sym typeface="Corsiva"/>
                        </a:rPr>
                        <a:t>e-Learning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latin typeface="Corsiva"/>
                          <a:ea typeface="Corsiva"/>
                          <a:cs typeface="Corsiva"/>
                          <a:sym typeface="Corsiva"/>
                        </a:rPr>
                        <a:t>Mobile</a:t>
                      </a:r>
                      <a:r>
                        <a:rPr b="1" lang="en" sz="1800">
                          <a:latin typeface="Corsiva"/>
                          <a:ea typeface="Corsiva"/>
                          <a:cs typeface="Corsiva"/>
                          <a:sym typeface="Corsiva"/>
                        </a:rPr>
                        <a:t>-Learning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</a:tr>
              <a:tr h="463375"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Accessible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Convenience and flexibility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</a:tr>
              <a:tr h="463375"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Self-pacing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Relevance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</a:tr>
              <a:tr h="463375"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On-demand availability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Fits different learning styles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</a:tr>
              <a:tr h="463375"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Interactivity &amp; Creativity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Education similarities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</a:tr>
              <a:tr h="463375"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Flexibility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Wider Access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</a:tr>
              <a:tr h="463375"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Collaboration &amp; teamwork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Interactive communication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2318700" y="387975"/>
            <a:ext cx="4849200" cy="659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Lobster"/>
                <a:ea typeface="Lobster"/>
                <a:cs typeface="Lobster"/>
                <a:sym typeface="Lobster"/>
              </a:rPr>
              <a:t>DISADVANTAGES</a:t>
            </a:r>
          </a:p>
        </p:txBody>
      </p:sp>
      <p:graphicFrame>
        <p:nvGraphicFramePr>
          <p:cNvPr id="218" name="Shape 218"/>
          <p:cNvGraphicFramePr/>
          <p:nvPr/>
        </p:nvGraphicFramePr>
        <p:xfrm>
          <a:off x="572875" y="118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{A768DCC1-7EBC-4A88-A7CB-487EFDDB0037}</a:tableStyleId>
              </a:tblPr>
              <a:tblGrid>
                <a:gridCol w="3999125"/>
                <a:gridCol w="3999125"/>
              </a:tblGrid>
              <a:tr h="56735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latin typeface="Corsiva"/>
                          <a:ea typeface="Corsiva"/>
                          <a:cs typeface="Corsiva"/>
                          <a:sym typeface="Corsiva"/>
                        </a:rPr>
                        <a:t>e-Learning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latin typeface="Corsiva"/>
                          <a:ea typeface="Corsiva"/>
                          <a:cs typeface="Corsiva"/>
                          <a:sym typeface="Corsiva"/>
                        </a:rPr>
                        <a:t>Mobile-Learning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</a:tr>
              <a:tr h="489700"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Limited access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Cost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</a:tr>
              <a:tr h="489700"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Trial difficulties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Size of device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</a:tr>
              <a:tr h="489700"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Learning Approach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Endurance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</a:tr>
              <a:tr h="489700"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Computer competency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Capacity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</a:tr>
              <a:tr h="489700"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Portability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har char="❏"/>
                      </a:pPr>
                      <a:r>
                        <a:rPr lang="en"/>
                        <a:t>Usability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/>
        </p:nvSpPr>
        <p:spPr>
          <a:xfrm>
            <a:off x="47100" y="211700"/>
            <a:ext cx="91440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E599"/>
                </a:solidFill>
                <a:latin typeface="Chewy"/>
                <a:ea typeface="Chewy"/>
                <a:cs typeface="Chewy"/>
                <a:sym typeface="Chewy"/>
              </a:rPr>
              <a:t>HOW TO IMPLEMENT</a:t>
            </a:r>
          </a:p>
          <a:p>
            <a:pPr algn="ctr">
              <a:spcBef>
                <a:spcPts val="0"/>
              </a:spcBef>
              <a:buNone/>
            </a:pPr>
            <a:r>
              <a:rPr lang="en" sz="3000">
                <a:solidFill>
                  <a:srgbClr val="FFE599"/>
                </a:solidFill>
                <a:latin typeface="Chewy"/>
                <a:ea typeface="Chewy"/>
                <a:cs typeface="Chewy"/>
                <a:sym typeface="Chewy"/>
              </a:rPr>
              <a:t> E-LEARNING &amp; MOBILE-LEARNING</a:t>
            </a:r>
          </a:p>
        </p:txBody>
      </p:sp>
      <p:sp>
        <p:nvSpPr>
          <p:cNvPr id="224" name="Shape 224"/>
          <p:cNvSpPr/>
          <p:nvPr/>
        </p:nvSpPr>
        <p:spPr>
          <a:xfrm>
            <a:off x="3409350" y="1540150"/>
            <a:ext cx="3044574" cy="965141"/>
          </a:xfrm>
          <a:prstGeom prst="irregularSeal2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FFD966"/>
                </a:solidFill>
              </a:rPr>
              <a:t>Training</a:t>
            </a:r>
          </a:p>
        </p:txBody>
      </p:sp>
      <p:sp>
        <p:nvSpPr>
          <p:cNvPr id="225" name="Shape 225"/>
          <p:cNvSpPr/>
          <p:nvPr/>
        </p:nvSpPr>
        <p:spPr>
          <a:xfrm rot="400188">
            <a:off x="6459080" y="1256515"/>
            <a:ext cx="2392516" cy="965134"/>
          </a:xfrm>
          <a:prstGeom prst="irregularSeal2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E599"/>
                </a:solidFill>
              </a:rPr>
              <a:t>Tools</a:t>
            </a:r>
          </a:p>
        </p:txBody>
      </p:sp>
      <p:sp>
        <p:nvSpPr>
          <p:cNvPr id="226" name="Shape 226"/>
          <p:cNvSpPr/>
          <p:nvPr/>
        </p:nvSpPr>
        <p:spPr>
          <a:xfrm rot="-170">
            <a:off x="267587" y="1273907"/>
            <a:ext cx="3284982" cy="1627451"/>
          </a:xfrm>
          <a:prstGeom prst="irregularSeal2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1800">
                <a:solidFill>
                  <a:srgbClr val="FFE599"/>
                </a:solidFill>
              </a:rPr>
              <a:t>Identify needs &amp; audiences</a:t>
            </a:r>
          </a:p>
        </p:txBody>
      </p:sp>
      <p:sp>
        <p:nvSpPr>
          <p:cNvPr id="227" name="Shape 227"/>
          <p:cNvSpPr/>
          <p:nvPr/>
        </p:nvSpPr>
        <p:spPr>
          <a:xfrm rot="430913">
            <a:off x="1919526" y="2577492"/>
            <a:ext cx="3582876" cy="965097"/>
          </a:xfrm>
          <a:prstGeom prst="irregularSeal2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D966"/>
                </a:solidFill>
              </a:rPr>
              <a:t>Quiz Learner</a:t>
            </a:r>
          </a:p>
        </p:txBody>
      </p:sp>
      <p:sp>
        <p:nvSpPr>
          <p:cNvPr id="228" name="Shape 228"/>
          <p:cNvSpPr/>
          <p:nvPr/>
        </p:nvSpPr>
        <p:spPr>
          <a:xfrm rot="-382304">
            <a:off x="5683141" y="2394690"/>
            <a:ext cx="3044534" cy="1051443"/>
          </a:xfrm>
          <a:prstGeom prst="irregularSeal2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D966"/>
                </a:solidFill>
              </a:rPr>
              <a:t>Social Learning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50" y="1023950"/>
            <a:ext cx="8803974" cy="395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635537" y="235375"/>
            <a:ext cx="7850699" cy="65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>
                <a:solidFill>
                  <a:srgbClr val="FFE599"/>
                </a:solidFill>
                <a:latin typeface="Chewy"/>
                <a:ea typeface="Chewy"/>
                <a:cs typeface="Chewy"/>
                <a:sym typeface="Chewy"/>
              </a:rPr>
              <a:t>STATISTICS OF USING DEVICES IN DAILY LIFE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00" y="1012225"/>
            <a:ext cx="8851075" cy="3966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417150" y="188300"/>
            <a:ext cx="8309700" cy="65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E599"/>
                </a:solidFill>
                <a:latin typeface="Chewy"/>
                <a:ea typeface="Chewy"/>
                <a:cs typeface="Chewy"/>
                <a:sym typeface="Chewy"/>
              </a:rPr>
              <a:t>STATISTICS OF USING DEVICES IN DAILY LIFE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4294967295" type="ctrTitle"/>
          </p:nvPr>
        </p:nvSpPr>
        <p:spPr>
          <a:xfrm>
            <a:off x="205750" y="545250"/>
            <a:ext cx="8520599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What is e-Learning?</a:t>
            </a:r>
          </a:p>
        </p:txBody>
      </p:sp>
      <p:sp>
        <p:nvSpPr>
          <p:cNvPr id="89" name="Shape 89"/>
          <p:cNvSpPr txBox="1"/>
          <p:nvPr>
            <p:ph idx="4294967295" type="subTitle"/>
          </p:nvPr>
        </p:nvSpPr>
        <p:spPr>
          <a:xfrm>
            <a:off x="1376500" y="1207400"/>
            <a:ext cx="6179100" cy="25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 algn="just">
              <a:lnSpc>
                <a:spcPct val="138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E-learning is utilizing electronic technologies to access educational curriculum outside of a traditional classroom.</a:t>
            </a:r>
            <a:b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317500" lvl="0" marL="457200" rtl="0" algn="just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Another definition, it is a formalized teaching and learning system specifically designed to be carried out remotely by using electronic communication.</a:t>
            </a:r>
            <a:b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317500" lvl="0" marL="457200" rtl="0" algn="just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a course or program or degree that is delivered completely online.</a:t>
            </a:r>
          </a:p>
          <a:p>
            <a:pPr lvl="0" rtl="0" algn="just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1582850" y="823850"/>
            <a:ext cx="5932199" cy="788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>
                <a:latin typeface="Chewy"/>
                <a:ea typeface="Chewy"/>
                <a:cs typeface="Chewy"/>
                <a:sym typeface="Chewy"/>
              </a:rPr>
              <a:t>CONCLUSION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1824950" y="1530100"/>
            <a:ext cx="56901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i="1" lang="en" sz="1800">
                <a:latin typeface="Syncopate"/>
                <a:ea typeface="Syncopate"/>
                <a:cs typeface="Syncopate"/>
                <a:sym typeface="Syncopate"/>
              </a:rPr>
              <a:t>Which one is preferable????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4266000" y="2471650"/>
            <a:ext cx="611999" cy="48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/>
              <a:t>vs</a:t>
            </a:r>
          </a:p>
        </p:txBody>
      </p:sp>
      <p:sp>
        <p:nvSpPr>
          <p:cNvPr id="248" name="Shape 248"/>
          <p:cNvSpPr/>
          <p:nvPr/>
        </p:nvSpPr>
        <p:spPr>
          <a:xfrm>
            <a:off x="1165225" y="2071600"/>
            <a:ext cx="2977800" cy="1282799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2000">
                <a:latin typeface="Comic Sans MS"/>
                <a:ea typeface="Comic Sans MS"/>
                <a:cs typeface="Comic Sans MS"/>
                <a:sym typeface="Comic Sans MS"/>
              </a:rPr>
              <a:t>E-Learning</a:t>
            </a:r>
          </a:p>
        </p:txBody>
      </p:sp>
      <p:sp>
        <p:nvSpPr>
          <p:cNvPr id="249" name="Shape 249"/>
          <p:cNvSpPr/>
          <p:nvPr/>
        </p:nvSpPr>
        <p:spPr>
          <a:xfrm>
            <a:off x="4861025" y="2100700"/>
            <a:ext cx="3060299" cy="1253699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111111"/>
                </a:solidFill>
              </a:rPr>
              <a:t>Mobile-Learning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2533775" y="258925"/>
            <a:ext cx="4908000" cy="659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>
                <a:latin typeface="Chewy"/>
                <a:ea typeface="Chewy"/>
                <a:cs typeface="Chewy"/>
                <a:sym typeface="Chewy"/>
              </a:rPr>
              <a:t>REFERENCES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860225" y="800400"/>
            <a:ext cx="8109600" cy="3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i="1" lang="en" u="sng">
                <a:solidFill>
                  <a:srgbClr val="0000FF"/>
                </a:solidFill>
              </a:rPr>
              <a:t>https://www.google.com/search?q=statistics+of+people+using+smartphones&amp;espv=2&amp;biw=1366&amp;bih=623&amp;source=lnms&amp;tbm=isch&amp;sa=X&amp;ved=0CAcQ_AUoAmoVChMInsGkgpnFyAIVDBuOCh1YygJr#tbm=isch&amp;q=percentage+of+smartphone+vs+computer+in+malaysia+2015&amp;imgrc=LGt1EtL3-T1zsM%3A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i="1" lang="en" u="sng">
                <a:solidFill>
                  <a:srgbClr val="0000FF"/>
                </a:solidFill>
              </a:rPr>
              <a:t>https://my360mobile.files.wordpress.com/2015/01/blogger-image-1925771616.jpg?w=700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i="1" lang="en" u="sng">
                <a:solidFill>
                  <a:srgbClr val="0000FF"/>
                </a:solidFill>
              </a:rPr>
              <a:t>http://blog.commlabindia.com/learning-technology/steps-to-implement-mlearning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i="1" lang="en" u="sng">
                <a:solidFill>
                  <a:srgbClr val="0000FF"/>
                </a:solidFill>
              </a:rPr>
              <a:t>https://youtu.be/6Q5IsDvO8gs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i="1" lang="en" u="sng">
                <a:solidFill>
                  <a:srgbClr val="0000FF"/>
                </a:solidFill>
              </a:rPr>
              <a:t>http://www.optimussourcing.com/learninghintsandtips/the-advantages-and-disadvantages-of-elearning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i="1" lang="en" u="sng">
                <a:solidFill>
                  <a:srgbClr val="0000FF"/>
                </a:solidFill>
              </a:rPr>
              <a:t>http://www.webopedia.com/TERM/E/e_learning.html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i="1" lang="en" u="sng">
                <a:solidFill>
                  <a:srgbClr val="0000FF"/>
                </a:solidFill>
              </a:rPr>
              <a:t>http://www.kineo.com/resources/new-to-elearning/the-benefits-of-elearning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i="1" lang="en" u="sng">
                <a:solidFill>
                  <a:srgbClr val="0000FF"/>
                </a:solidFill>
              </a:rPr>
              <a:t>Technology enhanced learning for people with disabilities: approaches and application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i="1" lang="en" u="sng">
                <a:solidFill>
                  <a:srgbClr val="0000FF"/>
                </a:solidFill>
                <a:hlinkClick r:id="rId4"/>
              </a:rPr>
              <a:t>http://www.edutopia.org/article/mobile-learning-resources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i="1" lang="en" u="sng">
                <a:solidFill>
                  <a:srgbClr val="0000FF"/>
                </a:solidFill>
                <a:hlinkClick r:id="rId5"/>
              </a:rPr>
              <a:t>http://www.worldwidelearn.com/elearning-essentials/elearning-benefits.htm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i="1" lang="en" u="sng">
                <a:solidFill>
                  <a:srgbClr val="0000FF"/>
                </a:solidFill>
                <a:hlinkClick r:id="rId6"/>
              </a:rPr>
              <a:t>http://www.elearningindustry.com/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i="1" lang="en" u="sng">
                <a:solidFill>
                  <a:srgbClr val="0000FF"/>
                </a:solidFill>
                <a:hlinkClick r:id="rId7"/>
              </a:rPr>
              <a:t>http://www.opencolleges.edu.au/informed/features/how-educators-are-practicing-mobile-learning/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AutoNum type="arabicPeriod"/>
            </a:pPr>
            <a:r>
              <a:rPr i="1" lang="en" u="sng">
                <a:solidFill>
                  <a:srgbClr val="0000FF"/>
                </a:solidFill>
              </a:rPr>
              <a:t>http://www.unesco.org/new/en/unesco/themes/icts/m4ed/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/>
        </p:nvSpPr>
        <p:spPr>
          <a:xfrm>
            <a:off x="1247625" y="1047525"/>
            <a:ext cx="6049799" cy="2153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7200">
                <a:latin typeface="Lobster Two"/>
                <a:ea typeface="Lobster Two"/>
                <a:cs typeface="Lobster Two"/>
                <a:sym typeface="Lobster Two"/>
              </a:rPr>
              <a:t>THANK YOU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4294967295" type="title"/>
          </p:nvPr>
        </p:nvSpPr>
        <p:spPr>
          <a:xfrm>
            <a:off x="194000" y="61865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What is mobile-Learning?</a:t>
            </a:r>
          </a:p>
        </p:txBody>
      </p:sp>
      <p:sp>
        <p:nvSpPr>
          <p:cNvPr id="95" name="Shape 95"/>
          <p:cNvSpPr txBox="1"/>
          <p:nvPr>
            <p:ph idx="4294967295" type="body"/>
          </p:nvPr>
        </p:nvSpPr>
        <p:spPr>
          <a:xfrm>
            <a:off x="1358800" y="1308850"/>
            <a:ext cx="6308700" cy="225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Mobile learning involves the use of mobile technology, either alone or in combination with other information and communication technology (ICT), to enable learning anytime and anywhere.</a:t>
            </a:r>
            <a:b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 to ponder : Since students already have smartphones in hand, why not build classroom activities around them?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1839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rtl="0" algn="ctr">
              <a:spcBef>
                <a:spcPts val="0"/>
              </a:spcBef>
              <a:buNone/>
            </a:pPr>
            <a:r>
              <a:rPr lang="en" sz="3000">
                <a:latin typeface="Chewy"/>
                <a:ea typeface="Chewy"/>
                <a:cs typeface="Chewy"/>
                <a:sym typeface="Chewy"/>
              </a:rPr>
              <a:t>Features of E-learning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75662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❏"/>
            </a:pPr>
            <a:r>
              <a:rPr lang="en" sz="1100">
                <a:solidFill>
                  <a:schemeClr val="dk1"/>
                </a:solidFill>
              </a:rPr>
              <a:t>Cost effectiveness </a:t>
            </a:r>
          </a:p>
          <a:p>
            <a:pPr indent="-29845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❏"/>
            </a:pPr>
            <a:r>
              <a:rPr lang="en" sz="1100">
                <a:solidFill>
                  <a:schemeClr val="dk1"/>
                </a:solidFill>
              </a:rPr>
              <a:t>Time saving</a:t>
            </a:r>
          </a:p>
          <a:p>
            <a:pPr indent="-29845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❏"/>
            </a:pPr>
            <a:r>
              <a:rPr lang="en" sz="1100">
                <a:solidFill>
                  <a:schemeClr val="dk1"/>
                </a:solidFill>
              </a:rPr>
              <a:t>Rich media support</a:t>
            </a:r>
          </a:p>
          <a:p>
            <a:pPr indent="-29845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❏"/>
            </a:pPr>
            <a:r>
              <a:rPr lang="en" sz="1100">
                <a:solidFill>
                  <a:schemeClr val="dk1"/>
                </a:solidFill>
              </a:rPr>
              <a:t>Test Engine</a:t>
            </a:r>
          </a:p>
          <a:p>
            <a:pPr indent="-29845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❏"/>
            </a:pPr>
            <a:r>
              <a:rPr lang="en" sz="1100">
                <a:solidFill>
                  <a:schemeClr val="dk1"/>
                </a:solidFill>
              </a:rPr>
              <a:t>Accessibility</a:t>
            </a:r>
          </a:p>
          <a:p>
            <a:pPr indent="-29845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❏"/>
            </a:pPr>
            <a:r>
              <a:rPr lang="en" sz="1100">
                <a:solidFill>
                  <a:schemeClr val="dk1"/>
                </a:solidFill>
              </a:rPr>
              <a:t>Learning is self-paced and gives students a chance to speed up or slow down as necessary</a:t>
            </a:r>
          </a:p>
          <a:p>
            <a:pPr indent="-29845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❏"/>
            </a:pPr>
            <a:r>
              <a:rPr lang="en" sz="1100">
                <a:solidFill>
                  <a:schemeClr val="dk1"/>
                </a:solidFill>
              </a:rPr>
              <a:t>Accommodates multiple learning styles using a variety of delivery methods geared to different learners; more effective for certain learner</a:t>
            </a:r>
          </a:p>
          <a:p>
            <a:pPr indent="-29845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❏"/>
            </a:pPr>
            <a:r>
              <a:rPr lang="en" sz="1100">
                <a:solidFill>
                  <a:schemeClr val="dk1"/>
                </a:solidFill>
              </a:rPr>
              <a:t>Fosters greater student interaction and collaboration</a:t>
            </a:r>
          </a:p>
          <a:p>
            <a:pPr indent="-29845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❏"/>
            </a:pPr>
            <a:r>
              <a:rPr lang="en" sz="1100">
                <a:solidFill>
                  <a:schemeClr val="dk1"/>
                </a:solidFill>
              </a:rPr>
              <a:t>Fosters greater student/instructor contact</a:t>
            </a:r>
          </a:p>
          <a:p>
            <a:pPr indent="-29845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❏"/>
            </a:pPr>
            <a:r>
              <a:rPr lang="en" sz="1100">
                <a:solidFill>
                  <a:schemeClr val="dk1"/>
                </a:solidFill>
              </a:rPr>
              <a:t>Enhances computer and Internet skills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712375"/>
            <a:ext cx="86814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Chewy"/>
                <a:ea typeface="Chewy"/>
                <a:cs typeface="Chewy"/>
                <a:sym typeface="Chewy"/>
              </a:rPr>
              <a:t>Features of Mobile learning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51900" y="1327850"/>
            <a:ext cx="8601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lnSpc>
                <a:spcPct val="200000"/>
              </a:lnSpc>
              <a:spcBef>
                <a:spcPts val="0"/>
              </a:spcBef>
              <a:buSzPct val="100000"/>
              <a:buChar char="❏"/>
            </a:pPr>
            <a:r>
              <a:rPr lang="en" sz="1200">
                <a:solidFill>
                  <a:srgbClr val="111111"/>
                </a:solidFill>
                <a:highlight>
                  <a:srgbClr val="FFFFFF"/>
                </a:highlight>
              </a:rPr>
              <a:t>Learning can unfold in a variety of ways: people can use mobile devices to access educational resources, connect with others, or create content, both inside and outside classrooms.</a:t>
            </a:r>
          </a:p>
          <a:p>
            <a:pPr indent="-304800" lvl="0" marL="457200" rtl="0">
              <a:lnSpc>
                <a:spcPct val="200000"/>
              </a:lnSpc>
              <a:spcBef>
                <a:spcPts val="0"/>
              </a:spcBef>
              <a:buClr>
                <a:srgbClr val="111111"/>
              </a:buClr>
              <a:buSzPct val="100000"/>
              <a:buChar char="❏"/>
            </a:pPr>
            <a:r>
              <a:rPr lang="en" sz="1200">
                <a:solidFill>
                  <a:srgbClr val="111111"/>
                </a:solidFill>
                <a:highlight>
                  <a:srgbClr val="FFFFFF"/>
                </a:highlight>
              </a:rPr>
              <a:t>Using portable computing devices (such as iPads, laptops, tablet PCs, PDAs, and smart phones) with wireless networks enables mobility and mobile learning.</a:t>
            </a:r>
          </a:p>
          <a:p>
            <a:pPr indent="-304800" lvl="0" marL="457200" rtl="0">
              <a:lnSpc>
                <a:spcPct val="200000"/>
              </a:lnSpc>
              <a:spcBef>
                <a:spcPts val="0"/>
              </a:spcBef>
              <a:buClr>
                <a:srgbClr val="111111"/>
              </a:buClr>
              <a:buSzPct val="100000"/>
              <a:buChar char="❏"/>
            </a:pPr>
            <a:r>
              <a:rPr lang="en" sz="1200">
                <a:solidFill>
                  <a:srgbClr val="111111"/>
                </a:solidFill>
                <a:highlight>
                  <a:srgbClr val="FFFFFF"/>
                </a:highlight>
              </a:rPr>
              <a:t>Allowing teaching and learning to extend to spaces beyond the traditional classroom. </a:t>
            </a:r>
          </a:p>
          <a:p>
            <a:pPr indent="-304800" lvl="0" marL="457200" rtl="0">
              <a:lnSpc>
                <a:spcPct val="200000"/>
              </a:lnSpc>
              <a:spcBef>
                <a:spcPts val="0"/>
              </a:spcBef>
              <a:buClr>
                <a:srgbClr val="111111"/>
              </a:buClr>
              <a:buSzPct val="100000"/>
              <a:buChar char="❏"/>
            </a:pPr>
            <a:r>
              <a:rPr lang="en" sz="1200">
                <a:solidFill>
                  <a:srgbClr val="111111"/>
                </a:solidFill>
                <a:highlight>
                  <a:srgbClr val="FFFFFF"/>
                </a:highlight>
              </a:rPr>
              <a:t>Allowing learners to obtain learning materials anywhere and anytime using mobile technologies and the Internet.</a:t>
            </a:r>
          </a:p>
          <a:p>
            <a:pPr indent="-304800" lvl="0" marL="457200" rtl="0">
              <a:lnSpc>
                <a:spcPct val="200000"/>
              </a:lnSpc>
              <a:spcBef>
                <a:spcPts val="0"/>
              </a:spcBef>
              <a:buClr>
                <a:srgbClr val="111111"/>
              </a:buClr>
              <a:buSzPct val="100000"/>
              <a:buChar char="❏"/>
            </a:pPr>
            <a:r>
              <a:rPr lang="en" sz="1200">
                <a:solidFill>
                  <a:srgbClr val="111111"/>
                </a:solidFill>
                <a:highlight>
                  <a:srgbClr val="FFFFFF"/>
                </a:highlight>
              </a:rPr>
              <a:t>The core characteristics of mobile learning are ubiquitous, portable size of mobile tools, blended, private, interactive, collaborative, and instant information.</a:t>
            </a:r>
          </a:p>
          <a:p>
            <a:pPr indent="-304800" lvl="0" marL="457200" rtl="0">
              <a:lnSpc>
                <a:spcPct val="200000"/>
              </a:lnSpc>
              <a:spcBef>
                <a:spcPts val="0"/>
              </a:spcBef>
              <a:buClr>
                <a:srgbClr val="111111"/>
              </a:buClr>
              <a:buSzPct val="100000"/>
              <a:buChar char="❏"/>
            </a:pPr>
            <a:r>
              <a:rPr lang="en" sz="1200">
                <a:solidFill>
                  <a:srgbClr val="111111"/>
                </a:solidFill>
                <a:highlight>
                  <a:srgbClr val="FFFFFF"/>
                </a:highlight>
              </a:rPr>
              <a:t>They enable learners to be in the right place at the right time, that is, to be where they are able to experience the authentic joy of learning.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11111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89417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rtl="0" algn="l">
              <a:spcBef>
                <a:spcPts val="0"/>
              </a:spcBef>
              <a:buNone/>
            </a:pPr>
            <a:r>
              <a:rPr lang="en"/>
              <a:t> </a:t>
            </a:r>
            <a:r>
              <a:rPr lang="en" sz="3000">
                <a:latin typeface="Chewy"/>
                <a:ea typeface="Chewy"/>
                <a:cs typeface="Chewy"/>
                <a:sym typeface="Chewy"/>
              </a:rPr>
              <a:t>  Comparison of E-learning &amp; Mobile Learning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18650" y="1812650"/>
            <a:ext cx="8520599" cy="2806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Both e-learning and mobile learning are able to contribute to the world of education in various ways.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Both use electronic devices.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Both allow teaching and learning be held at a new level.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Both have easy access to learning materials.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Both saves time.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91557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Chewy"/>
                <a:ea typeface="Chewy"/>
                <a:cs typeface="Chewy"/>
                <a:sym typeface="Chewy"/>
              </a:rPr>
              <a:t>Contrast of E-learning &amp; Mobile Learning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7805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E-learning enables you to enhance your computer and internet skills.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E-learning fosters greater student interaction and collaboration.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E-learning fosters greater student and instructor contact.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Mobile learning enables using computing devices that enables mobility.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Mobile learning enables you to have private education or lessons without other people viewing them.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215450" y="518775"/>
            <a:ext cx="8520599" cy="701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latin typeface="Chewy"/>
                <a:ea typeface="Chewy"/>
                <a:cs typeface="Chewy"/>
                <a:sym typeface="Chewy"/>
              </a:rPr>
              <a:t>When is the right time to implement?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73675" y="1402550"/>
            <a:ext cx="79343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According to a research, the right time to implement E-learning and Mobile learning is NOW. That is this current period. Because : 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We are experiencing an increase of human intelligence.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We are experiencing an increase in the economy sector.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There are various electronic devices being sold in the market.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"/>
              <a:t>It is time to train our youths to shape and prepare them to lead our country to a better one.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2671200" y="776825"/>
            <a:ext cx="3801599" cy="717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00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Examples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782500" y="1777275"/>
            <a:ext cx="3489900" cy="2330399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18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E-Learning</a:t>
            </a:r>
            <a:br>
              <a:rPr lang="en" sz="18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</a:p>
          <a:p>
            <a:pPr indent="-228600" lvl="0" marL="457200" rtl="0" algn="just">
              <a:spcBef>
                <a:spcPts val="0"/>
              </a:spcBef>
              <a:buClr>
                <a:srgbClr val="000000"/>
              </a:buClr>
              <a:buChar char="❖"/>
            </a:pPr>
            <a:r>
              <a:rPr lang="en">
                <a:solidFill>
                  <a:srgbClr val="000000"/>
                </a:solidFill>
              </a:rPr>
              <a:t>       Web-based learning</a:t>
            </a:r>
          </a:p>
          <a:p>
            <a:pPr indent="-228600" lvl="0" marL="457200" rtl="0" algn="just">
              <a:spcBef>
                <a:spcPts val="0"/>
              </a:spcBef>
              <a:buClr>
                <a:srgbClr val="000000"/>
              </a:buClr>
              <a:buChar char="❖"/>
            </a:pPr>
            <a:r>
              <a:rPr lang="en">
                <a:solidFill>
                  <a:srgbClr val="000000"/>
                </a:solidFill>
              </a:rPr>
              <a:t>       Virtual classrooms</a:t>
            </a:r>
          </a:p>
          <a:p>
            <a:pPr indent="-228600" lvl="0" marL="457200" rtl="0" algn="just">
              <a:spcBef>
                <a:spcPts val="0"/>
              </a:spcBef>
              <a:buClr>
                <a:srgbClr val="000000"/>
              </a:buClr>
              <a:buChar char="❖"/>
            </a:pPr>
            <a:r>
              <a:rPr lang="en">
                <a:solidFill>
                  <a:srgbClr val="000000"/>
                </a:solidFill>
              </a:rPr>
              <a:t>       Digital collaboration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>
            <p:ph idx="2" type="body"/>
          </p:nvPr>
        </p:nvSpPr>
        <p:spPr>
          <a:xfrm>
            <a:off x="4566775" y="1777275"/>
            <a:ext cx="3672299" cy="2330399"/>
          </a:xfrm>
          <a:prstGeom prst="rect">
            <a:avLst/>
          </a:prstGeom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18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Mobile-Learning</a:t>
            </a:r>
            <a:br>
              <a:rPr b="1" lang="en" sz="1800" u="sng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❖"/>
            </a:pPr>
            <a:r>
              <a:rPr lang="en">
                <a:solidFill>
                  <a:srgbClr val="000000"/>
                </a:solidFill>
              </a:rPr>
              <a:t>       QR Codes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❖"/>
            </a:pPr>
            <a:r>
              <a:rPr lang="en">
                <a:solidFill>
                  <a:srgbClr val="000000"/>
                </a:solidFill>
              </a:rPr>
              <a:t>       Smartphones : toy to tool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❖"/>
            </a:pPr>
            <a:r>
              <a:rPr lang="en">
                <a:solidFill>
                  <a:srgbClr val="000000"/>
                </a:solidFill>
              </a:rPr>
              <a:t>       Mobile application for learning</a:t>
            </a:r>
          </a:p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Char char="❖"/>
            </a:pPr>
            <a:r>
              <a:rPr lang="en">
                <a:solidFill>
                  <a:srgbClr val="000000"/>
                </a:solidFill>
              </a:rPr>
              <a:t>       Digital books</a:t>
            </a:r>
          </a:p>
          <a:p>
            <a:pPr algn="just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